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6" r:id="rId11"/>
    <p:sldId id="267" r:id="rId12"/>
    <p:sldId id="277" r:id="rId13"/>
    <p:sldId id="268" r:id="rId14"/>
    <p:sldId id="269" r:id="rId15"/>
    <p:sldId id="270" r:id="rId16"/>
    <p:sldId id="276" r:id="rId17"/>
    <p:sldId id="271" r:id="rId18"/>
    <p:sldId id="272" r:id="rId19"/>
    <p:sldId id="274" r:id="rId20"/>
    <p:sldId id="278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181" autoAdjust="0"/>
  </p:normalViewPr>
  <p:slideViewPr>
    <p:cSldViewPr snapToGrid="0">
      <p:cViewPr varScale="1">
        <p:scale>
          <a:sx n="83" d="100"/>
          <a:sy n="83" d="100"/>
        </p:scale>
        <p:origin x="677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D6D26-7840-4901-BB95-AC5D307E2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5413" y="2073156"/>
            <a:ext cx="9973301" cy="894179"/>
          </a:xfrm>
        </p:spPr>
        <p:txBody>
          <a:bodyPr/>
          <a:lstStyle/>
          <a:p>
            <a:r>
              <a:rPr lang="en-US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Mobile Networks: From 4G to 5G</a:t>
            </a:r>
            <a:endParaRPr lang="pt-PT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5329BA-079D-4D06-9B18-0B77A011F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91193" y="3302234"/>
            <a:ext cx="9221450" cy="2888704"/>
          </a:xfrm>
        </p:spPr>
        <p:txBody>
          <a:bodyPr>
            <a:normAutofit fontScale="92500" lnSpcReduction="20000"/>
          </a:bodyPr>
          <a:lstStyle/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ctr"/>
            <a:endParaRPr lang="pt-PT" dirty="0"/>
          </a:p>
          <a:p>
            <a:pPr algn="just"/>
            <a:r>
              <a:rPr lang="pt-PT" dirty="0"/>
              <a:t>Miguel Ângelo Freitas</a:t>
            </a:r>
            <a:r>
              <a:rPr lang="pt-PT" baseline="30000" dirty="0"/>
              <a:t>[A91635]</a:t>
            </a:r>
          </a:p>
          <a:p>
            <a:pPr algn="just"/>
            <a:r>
              <a:rPr lang="pt-PT" dirty="0"/>
              <a:t>Pedro Alexandre Gomes</a:t>
            </a:r>
            <a:r>
              <a:rPr lang="pt-PT" baseline="30000" dirty="0"/>
              <a:t>[A91647]</a:t>
            </a:r>
          </a:p>
          <a:p>
            <a:pPr algn="just"/>
            <a:r>
              <a:rPr lang="pt-PT" dirty="0"/>
              <a:t>Tomás Campinho</a:t>
            </a:r>
            <a:r>
              <a:rPr lang="pt-PT" baseline="30000" dirty="0"/>
              <a:t>[A91668]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FE77EE-69C4-444A-8D68-1FD42987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5269043" cy="2963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5BB29944-46FB-4311-AAE7-63E635F98888}"/>
              </a:ext>
            </a:extLst>
          </p:cNvPr>
          <p:cNvGrpSpPr/>
          <p:nvPr/>
        </p:nvGrpSpPr>
        <p:grpSpPr>
          <a:xfrm>
            <a:off x="10526570" y="65777"/>
            <a:ext cx="1372144" cy="729206"/>
            <a:chOff x="0" y="0"/>
            <a:chExt cx="1007311" cy="54483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6E2A5BB-8B7F-4AF1-AC5B-4D9734939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83870" cy="544830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8407B424-7CBE-4BE5-8D38-BD449A6A3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681" y="9053"/>
              <a:ext cx="468630" cy="511175"/>
            </a:xfrm>
            <a:prstGeom prst="rect">
              <a:avLst/>
            </a:prstGeom>
          </p:spPr>
        </p:pic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280A8210-421C-4878-9F19-2A8688FA7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8833" y="794983"/>
            <a:ext cx="18537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cap="all" dirty="0">
                <a:solidFill>
                  <a:schemeClr val="tx2"/>
                </a:solidFill>
              </a:rPr>
              <a:t>Universidade do Minho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altLang="pt-PT" sz="1200" cap="all" dirty="0">
                <a:solidFill>
                  <a:schemeClr val="tx2"/>
                </a:solidFill>
              </a:rPr>
              <a:t>Escola de Ciências </a:t>
            </a:r>
          </a:p>
        </p:txBody>
      </p:sp>
    </p:spTree>
    <p:extLst>
      <p:ext uri="{BB962C8B-B14F-4D97-AF65-F5344CB8AC3E}">
        <p14:creationId xmlns:p14="http://schemas.microsoft.com/office/powerpoint/2010/main" val="421920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DAFBEC-8515-43A2-9C3E-F78E3EBC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6097800" cy="5887057"/>
          </a:xfrm>
        </p:spPr>
        <p:txBody>
          <a:bodyPr>
            <a:normAutofit/>
          </a:bodyPr>
          <a:lstStyle/>
          <a:p>
            <a:r>
              <a:rPr lang="pt-PT" sz="5400" dirty="0"/>
              <a:t>Vantagens da </a:t>
            </a:r>
            <a:r>
              <a:rPr lang="en-US" sz="5400" dirty="0"/>
              <a:t>Cloud RAN</a:t>
            </a:r>
            <a:endParaRPr lang="pt-PT" sz="5400" dirty="0"/>
          </a:p>
        </p:txBody>
      </p:sp>
      <p:sp>
        <p:nvSpPr>
          <p:cNvPr id="11" name="Round Diagonal Corner Rectangle 6">
            <a:extLst>
              <a:ext uri="{FF2B5EF4-FFF2-40B4-BE49-F238E27FC236}">
                <a16:creationId xmlns:a16="http://schemas.microsoft.com/office/drawing/2014/main" id="{1EF77448-7543-4B70-A21F-AA7796726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0"/>
            <a:ext cx="4631055" cy="6858000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F0E8DC-0831-4CEA-91C6-27D3361A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649" y="321733"/>
            <a:ext cx="3150358" cy="1638186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D8FB480-FB25-4CFA-BC46-4CEB76E33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2286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72BA88-BB61-44A0-AB2E-AE0CDF3C8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356" y="2660597"/>
            <a:ext cx="3180943" cy="1638186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F13E3B-F6A3-40C3-B3D0-5EC536B82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4572000"/>
            <a:ext cx="4636008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678F90-A4D9-4CBC-8AAA-4970F548E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597" y="4936657"/>
            <a:ext cx="3196461" cy="16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9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DBFE75B4-D3AB-46F2-AC29-90891DC54F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9360" r="1" b="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4024B78-9C40-44D1-8653-889344B9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Ran </a:t>
            </a:r>
            <a:r>
              <a:rPr lang="en-US" sz="4800" dirty="0" err="1"/>
              <a:t>Destribuída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6211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" name="Group 110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4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5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6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5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4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DFE88786-7EC9-4CF1-8553-2C3021944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286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2" name="Picture 2">
            <a:extLst>
              <a:ext uri="{FF2B5EF4-FFF2-40B4-BE49-F238E27FC236}">
                <a16:creationId xmlns:a16="http://schemas.microsoft.com/office/drawing/2014/main" id="{86D8F06D-0176-412D-A69C-AF7042B7E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56166D8-4FF9-4B5B-846C-0D343199D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9356" r="1" b="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156" name="Picture 2">
            <a:extLst>
              <a:ext uri="{FF2B5EF4-FFF2-40B4-BE49-F238E27FC236}">
                <a16:creationId xmlns:a16="http://schemas.microsoft.com/office/drawing/2014/main" id="{815562A4-61AD-4BDB-9BDB-34860AE47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3" name="Group 157">
            <a:extLst>
              <a:ext uri="{FF2B5EF4-FFF2-40B4-BE49-F238E27FC236}">
                <a16:creationId xmlns:a16="http://schemas.microsoft.com/office/drawing/2014/main" id="{AFCC34F2-8A34-4176-9DCF-3E14806B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214" name="Rectangle 158">
              <a:extLst>
                <a:ext uri="{FF2B5EF4-FFF2-40B4-BE49-F238E27FC236}">
                  <a16:creationId xmlns:a16="http://schemas.microsoft.com/office/drawing/2014/main" id="{F40BA3D3-5C32-487A-9075-A5893616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0" name="Freeform 6">
              <a:extLst>
                <a:ext uri="{FF2B5EF4-FFF2-40B4-BE49-F238E27FC236}">
                  <a16:creationId xmlns:a16="http://schemas.microsoft.com/office/drawing/2014/main" id="{FD540F57-24D0-48B9-A757-6CB90ABA8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7">
              <a:extLst>
                <a:ext uri="{FF2B5EF4-FFF2-40B4-BE49-F238E27FC236}">
                  <a16:creationId xmlns:a16="http://schemas.microsoft.com/office/drawing/2014/main" id="{BC55DC16-C6F7-40B2-BDDA-E20013DF9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2099AB7-3243-4017-93A6-3D3D75B8D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9">
              <a:extLst>
                <a:ext uri="{FF2B5EF4-FFF2-40B4-BE49-F238E27FC236}">
                  <a16:creationId xmlns:a16="http://schemas.microsoft.com/office/drawing/2014/main" id="{5785EDD4-607A-42A6-AD18-522E7F922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10">
              <a:extLst>
                <a:ext uri="{FF2B5EF4-FFF2-40B4-BE49-F238E27FC236}">
                  <a16:creationId xmlns:a16="http://schemas.microsoft.com/office/drawing/2014/main" id="{98903418-1A46-441B-B206-5ABCE33E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11">
              <a:extLst>
                <a:ext uri="{FF2B5EF4-FFF2-40B4-BE49-F238E27FC236}">
                  <a16:creationId xmlns:a16="http://schemas.microsoft.com/office/drawing/2014/main" id="{CF7D484C-2C11-4D25-B175-68D32920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12">
              <a:extLst>
                <a:ext uri="{FF2B5EF4-FFF2-40B4-BE49-F238E27FC236}">
                  <a16:creationId xmlns:a16="http://schemas.microsoft.com/office/drawing/2014/main" id="{5D4D5B64-42D9-42C4-A6BE-2A6973E27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3">
              <a:extLst>
                <a:ext uri="{FF2B5EF4-FFF2-40B4-BE49-F238E27FC236}">
                  <a16:creationId xmlns:a16="http://schemas.microsoft.com/office/drawing/2014/main" id="{1EAB8F2F-DE57-4377-912F-05B35D40A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4">
              <a:extLst>
                <a:ext uri="{FF2B5EF4-FFF2-40B4-BE49-F238E27FC236}">
                  <a16:creationId xmlns:a16="http://schemas.microsoft.com/office/drawing/2014/main" id="{DD1D1480-6395-4A5D-9FA6-AF4B833B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5">
              <a:extLst>
                <a:ext uri="{FF2B5EF4-FFF2-40B4-BE49-F238E27FC236}">
                  <a16:creationId xmlns:a16="http://schemas.microsoft.com/office/drawing/2014/main" id="{9AF9AB5E-6007-4947-AF2D-3457E9A89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269AEE64-C8B2-4038-9B02-6805D665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7">
              <a:extLst>
                <a:ext uri="{FF2B5EF4-FFF2-40B4-BE49-F238E27FC236}">
                  <a16:creationId xmlns:a16="http://schemas.microsoft.com/office/drawing/2014/main" id="{4CC7A043-D86F-46B2-B834-ED7E1A27F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8">
              <a:extLst>
                <a:ext uri="{FF2B5EF4-FFF2-40B4-BE49-F238E27FC236}">
                  <a16:creationId xmlns:a16="http://schemas.microsoft.com/office/drawing/2014/main" id="{93B2972A-01E3-4CE4-AE98-189F1348F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9">
              <a:extLst>
                <a:ext uri="{FF2B5EF4-FFF2-40B4-BE49-F238E27FC236}">
                  <a16:creationId xmlns:a16="http://schemas.microsoft.com/office/drawing/2014/main" id="{ED804FBD-1C24-46A8-A39B-8D107E4E9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20">
              <a:extLst>
                <a:ext uri="{FF2B5EF4-FFF2-40B4-BE49-F238E27FC236}">
                  <a16:creationId xmlns:a16="http://schemas.microsoft.com/office/drawing/2014/main" id="{32DCF403-6204-4021-9D08-BDF31A5E3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21">
              <a:extLst>
                <a:ext uri="{FF2B5EF4-FFF2-40B4-BE49-F238E27FC236}">
                  <a16:creationId xmlns:a16="http://schemas.microsoft.com/office/drawing/2014/main" id="{8EEC9242-04E6-4432-8156-70389D705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24">
              <a:extLst>
                <a:ext uri="{FF2B5EF4-FFF2-40B4-BE49-F238E27FC236}">
                  <a16:creationId xmlns:a16="http://schemas.microsoft.com/office/drawing/2014/main" id="{7C0B0BCD-1793-4474-BA88-21D79D46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5">
              <a:extLst>
                <a:ext uri="{FF2B5EF4-FFF2-40B4-BE49-F238E27FC236}">
                  <a16:creationId xmlns:a16="http://schemas.microsoft.com/office/drawing/2014/main" id="{3E8F6CD4-3283-4349-8992-EBBD753BE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16BE686F-0921-4880-ADF4-9AB91595B8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CFB3BE34-2F4B-437C-BDB6-891A55573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7B07215D-B155-4DFE-BE3D-87632FF10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EE16DA9D-8D6A-4347-AD4F-AE1397053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6">
              <a:extLst>
                <a:ext uri="{FF2B5EF4-FFF2-40B4-BE49-F238E27FC236}">
                  <a16:creationId xmlns:a16="http://schemas.microsoft.com/office/drawing/2014/main" id="{A00D09BA-63FF-4D69-9D31-136FF2802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7">
              <a:extLst>
                <a:ext uri="{FF2B5EF4-FFF2-40B4-BE49-F238E27FC236}">
                  <a16:creationId xmlns:a16="http://schemas.microsoft.com/office/drawing/2014/main" id="{9C8A19E6-32D5-4482-9CCD-1F78CA1CA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8">
              <a:extLst>
                <a:ext uri="{FF2B5EF4-FFF2-40B4-BE49-F238E27FC236}">
                  <a16:creationId xmlns:a16="http://schemas.microsoft.com/office/drawing/2014/main" id="{EA954B3D-AF3B-442D-A72F-6BD11E9DD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9">
              <a:extLst>
                <a:ext uri="{FF2B5EF4-FFF2-40B4-BE49-F238E27FC236}">
                  <a16:creationId xmlns:a16="http://schemas.microsoft.com/office/drawing/2014/main" id="{D9710435-DD32-48E0-BC50-CC3436D3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40">
              <a:extLst>
                <a:ext uri="{FF2B5EF4-FFF2-40B4-BE49-F238E27FC236}">
                  <a16:creationId xmlns:a16="http://schemas.microsoft.com/office/drawing/2014/main" id="{29B7CF4A-2D02-44B9-9AE5-4641A75E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41">
              <a:extLst>
                <a:ext uri="{FF2B5EF4-FFF2-40B4-BE49-F238E27FC236}">
                  <a16:creationId xmlns:a16="http://schemas.microsoft.com/office/drawing/2014/main" id="{2512A521-F3FE-4B4E-84A4-B8E34B1F8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2">
              <a:extLst>
                <a:ext uri="{FF2B5EF4-FFF2-40B4-BE49-F238E27FC236}">
                  <a16:creationId xmlns:a16="http://schemas.microsoft.com/office/drawing/2014/main" id="{847E0DEA-D3E4-4FEB-B8B0-5864ECE94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43">
              <a:extLst>
                <a:ext uri="{FF2B5EF4-FFF2-40B4-BE49-F238E27FC236}">
                  <a16:creationId xmlns:a16="http://schemas.microsoft.com/office/drawing/2014/main" id="{719D19AC-13DF-482F-A050-54D54D05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44">
              <a:extLst>
                <a:ext uri="{FF2B5EF4-FFF2-40B4-BE49-F238E27FC236}">
                  <a16:creationId xmlns:a16="http://schemas.microsoft.com/office/drawing/2014/main" id="{331649B7-0BBD-4E9C-BD52-1BCA2E7E8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57">
              <a:extLst>
                <a:ext uri="{FF2B5EF4-FFF2-40B4-BE49-F238E27FC236}">
                  <a16:creationId xmlns:a16="http://schemas.microsoft.com/office/drawing/2014/main" id="{D3AAE7E3-779F-41B2-A9C5-D046EBF5B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58">
              <a:extLst>
                <a:ext uri="{FF2B5EF4-FFF2-40B4-BE49-F238E27FC236}">
                  <a16:creationId xmlns:a16="http://schemas.microsoft.com/office/drawing/2014/main" id="{5D0770C9-1E05-4CF6-94BD-20E2C7F1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EBD291B-DF20-4DC7-B790-C0E2209C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ECABF7C5-4C62-4FE6-AE12-238A48EA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E95ECD4A-2806-4F52-8E3C-624A3039D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E9E18FA2-E809-499B-BD0A-61DCF6A7E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35">
              <a:extLst>
                <a:ext uri="{FF2B5EF4-FFF2-40B4-BE49-F238E27FC236}">
                  <a16:creationId xmlns:a16="http://schemas.microsoft.com/office/drawing/2014/main" id="{1CDF76CE-EE7F-4BF2-931E-D588B8B51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C8DB34E1-222F-47F0-869D-951918444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5ECDC5F0-AB2E-464F-BDF0-4011D7675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F3E4457E-504F-49DD-BC16-68CBF984EA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BE7AFA7A-BB1A-4162-8533-768769F0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0">
              <a:extLst>
                <a:ext uri="{FF2B5EF4-FFF2-40B4-BE49-F238E27FC236}">
                  <a16:creationId xmlns:a16="http://schemas.microsoft.com/office/drawing/2014/main" id="{542E7636-9349-48F5-B298-C49B1FECB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Rectangle 41">
              <a:extLst>
                <a:ext uri="{FF2B5EF4-FFF2-40B4-BE49-F238E27FC236}">
                  <a16:creationId xmlns:a16="http://schemas.microsoft.com/office/drawing/2014/main" id="{5453D2D7-4B73-4C8C-9AF2-F4BA3FE45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82228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F7A74-55D0-479A-AB0B-9A20B783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CD1F40C-BE93-4DA0-9F47-103628B79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3AD0E5-045D-4ACD-B413-7CB6A1B5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42" y="986578"/>
            <a:ext cx="9632515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21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F9C771-D845-47F7-A884-38EE225BB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1990726"/>
            <a:ext cx="3258231" cy="2296794"/>
          </a:xfrm>
        </p:spPr>
        <p:txBody>
          <a:bodyPr anchor="b">
            <a:normAutofit/>
          </a:bodyPr>
          <a:lstStyle/>
          <a:p>
            <a:pPr algn="ctr"/>
            <a:r>
              <a:rPr lang="pt-PT" dirty="0">
                <a:solidFill>
                  <a:srgbClr val="FFFFFF"/>
                </a:solidFill>
              </a:rPr>
              <a:t>Como funciona Uma </a:t>
            </a:r>
            <a:r>
              <a:rPr lang="pt-PT" dirty="0" err="1">
                <a:solidFill>
                  <a:srgbClr val="FFFFFF"/>
                </a:solidFill>
              </a:rPr>
              <a:t>ran</a:t>
            </a:r>
            <a:r>
              <a:rPr lang="pt-PT" dirty="0">
                <a:solidFill>
                  <a:srgbClr val="FFFFFF"/>
                </a:solidFill>
              </a:rPr>
              <a:t> Distribuída?</a:t>
            </a:r>
          </a:p>
        </p:txBody>
      </p:sp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D3C2D2E-BAF0-48AB-B47F-26E8A5F1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4615"/>
            <a:ext cx="6112382" cy="344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82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5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C0D618F-BBEB-472E-AC40-DBED6BBBE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704615"/>
            <a:ext cx="6112382" cy="3443308"/>
          </a:xfrm>
          <a:prstGeom prst="rect">
            <a:avLst/>
          </a:prstGeom>
        </p:spPr>
      </p:pic>
      <p:sp>
        <p:nvSpPr>
          <p:cNvPr id="56" name="Título 1">
            <a:extLst>
              <a:ext uri="{FF2B5EF4-FFF2-40B4-BE49-F238E27FC236}">
                <a16:creationId xmlns:a16="http://schemas.microsoft.com/office/drawing/2014/main" id="{83A41C8D-D8C8-42E1-B000-5D6615119563}"/>
              </a:ext>
            </a:extLst>
          </p:cNvPr>
          <p:cNvSpPr txBox="1">
            <a:spLocks/>
          </p:cNvSpPr>
          <p:nvPr/>
        </p:nvSpPr>
        <p:spPr>
          <a:xfrm>
            <a:off x="8036041" y="1990726"/>
            <a:ext cx="3258231" cy="22967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>
                <a:solidFill>
                  <a:srgbClr val="FFFFFF"/>
                </a:solidFill>
              </a:rPr>
              <a:t>Como funciona Uma ran Distribuída?</a:t>
            </a:r>
            <a:endParaRPr lang="pt-PT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21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F9A18D8-2403-460D-8EE2-D3AB2DE99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solidFill>
                  <a:srgbClr val="FFFFFF"/>
                </a:solidFill>
              </a:rPr>
              <a:t>Centralized Architecture—Cloud RAN</a:t>
            </a:r>
          </a:p>
        </p:txBody>
      </p:sp>
      <p:sp useBgFill="1">
        <p:nvSpPr>
          <p:cNvPr id="127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525D20-98E6-48B9-8588-FC9E0411AD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7515" y="951493"/>
            <a:ext cx="6398909" cy="29754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573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2EA69C0-E5CF-47FD-AB1A-BEB95AE4E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1801813"/>
            <a:ext cx="5094287" cy="32543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Centralized Architecture—Cloud RAN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EDF1AB1C-2E41-4D77-BB50-A21B4A6AF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79674"/>
            <a:ext cx="5456279" cy="30737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16379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Título 1">
            <a:extLst>
              <a:ext uri="{FF2B5EF4-FFF2-40B4-BE49-F238E27FC236}">
                <a16:creationId xmlns:a16="http://schemas.microsoft.com/office/drawing/2014/main" id="{FE267A84-3BE2-40F5-AD5D-04F81D47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Centralized Architecture—Cloud RAN</a:t>
            </a:r>
          </a:p>
        </p:txBody>
      </p:sp>
      <p:sp>
        <p:nvSpPr>
          <p:cNvPr id="109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B2CFE026-10AC-4AF6-91D6-0A8986E40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016409"/>
            <a:ext cx="5051471" cy="28456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0DA11-5CC9-432E-A8DD-BDB5577D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016408"/>
            <a:ext cx="5051472" cy="28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72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A69AB-E017-4909-9B3B-3BE99810D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Centralized Architecture—Cloud RAN</a:t>
            </a:r>
            <a:endParaRPr lang="pt-PT" dirty="0"/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CEAF3B75-638E-48F9-8AF2-BADACFFCC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327" y="2097088"/>
            <a:ext cx="7232170" cy="4074122"/>
          </a:xfrm>
        </p:spPr>
      </p:pic>
    </p:spTree>
    <p:extLst>
      <p:ext uri="{BB962C8B-B14F-4D97-AF65-F5344CB8AC3E}">
        <p14:creationId xmlns:p14="http://schemas.microsoft.com/office/powerpoint/2010/main" val="2304858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Uma imagem com barco, exterior, água, edifício&#10;&#10;Descrição gerada automaticamente">
            <a:extLst>
              <a:ext uri="{FF2B5EF4-FFF2-40B4-BE49-F238E27FC236}">
                <a16:creationId xmlns:a16="http://schemas.microsoft.com/office/drawing/2014/main" id="{E91C2917-0ED0-4172-B97D-6BC78F9CCE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15705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8DF2B4A-CB68-435F-95F5-78810993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1. Introdução</a:t>
            </a:r>
          </a:p>
        </p:txBody>
      </p:sp>
    </p:spTree>
    <p:extLst>
      <p:ext uri="{BB962C8B-B14F-4D97-AF65-F5344CB8AC3E}">
        <p14:creationId xmlns:p14="http://schemas.microsoft.com/office/powerpoint/2010/main" val="300837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B0E6DAB-203C-424A-8268-D5F918583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sz="3300"/>
              <a:t>Centralized Architecture—Cloud RAN</a:t>
            </a:r>
            <a:endParaRPr lang="pt-PT" sz="33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483A06-2BA2-48A1-889D-0E73A7076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8" r="1341"/>
          <a:stretch/>
        </p:blipFill>
        <p:spPr bwMode="auto">
          <a:xfrm>
            <a:off x="-5597" y="10"/>
            <a:ext cx="61015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AAB15B1-F4B2-4D2B-8295-A17662C9C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PT" dirty="0"/>
              <a:t>A evolução do C-RAN incluirá técnicas ainda mais avançadas, como processamento conjunto e demodulação de sinais de vários usuários e alocação conjunta de recursos em vários </a:t>
            </a:r>
            <a:r>
              <a:rPr lang="pt-PT" dirty="0" err="1"/>
              <a:t>RATs</a:t>
            </a:r>
            <a:r>
              <a:rPr lang="pt-PT" dirty="0"/>
              <a:t> para aumentar ainda mais a capacidade 5G. A</a:t>
            </a:r>
          </a:p>
        </p:txBody>
      </p:sp>
    </p:spTree>
    <p:extLst>
      <p:ext uri="{BB962C8B-B14F-4D97-AF65-F5344CB8AC3E}">
        <p14:creationId xmlns:p14="http://schemas.microsoft.com/office/powerpoint/2010/main" val="140499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F2B4A-CB68-435F-95F5-78810993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73041"/>
            <a:ext cx="5894387" cy="814388"/>
          </a:xfrm>
        </p:spPr>
        <p:txBody>
          <a:bodyPr anchor="b">
            <a:normAutofit/>
          </a:bodyPr>
          <a:lstStyle/>
          <a:p>
            <a:r>
              <a:rPr lang="pt-PT" dirty="0"/>
              <a:t>6. 5g em Portugal</a:t>
            </a:r>
          </a:p>
        </p:txBody>
      </p:sp>
      <p:sp>
        <p:nvSpPr>
          <p:cNvPr id="4104" name="Content Placeholder 4103">
            <a:extLst>
              <a:ext uri="{FF2B5EF4-FFF2-40B4-BE49-F238E27FC236}">
                <a16:creationId xmlns:a16="http://schemas.microsoft.com/office/drawing/2014/main" id="{CA48843C-11CB-4AD2-B5D7-142719858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165392"/>
            <a:ext cx="6376155" cy="5137972"/>
          </a:xfrm>
        </p:spPr>
        <p:txBody>
          <a:bodyPr>
            <a:normAutofit/>
          </a:bodyPr>
          <a:lstStyle/>
          <a:p>
            <a:r>
              <a:rPr lang="pt-PT" i="1" dirty="0"/>
              <a:t>Apps </a:t>
            </a:r>
            <a:r>
              <a:rPr lang="pt-PT" dirty="0"/>
              <a:t>de realidade virtual vão ser cada vez mais desenvolvidas, os serviços </a:t>
            </a:r>
            <a:r>
              <a:rPr lang="pt-PT" i="1" dirty="0"/>
              <a:t>cloud </a:t>
            </a:r>
            <a:r>
              <a:rPr lang="pt-PT" dirty="0"/>
              <a:t>passarão a ser mais rápidos e intuitivos e será ainda mais fácil trabalhar online;</a:t>
            </a:r>
          </a:p>
          <a:p>
            <a:r>
              <a:rPr lang="pt-PT" dirty="0"/>
              <a:t>Monitorização inteligente de consumos energéticos e o lançamento de carros autónomos;  </a:t>
            </a:r>
          </a:p>
          <a:p>
            <a:r>
              <a:rPr lang="pt-PT" dirty="0"/>
              <a:t>Vodafone foi a primeira operadora que realizou os testes à rede 5G e atingiu a velocidade de 20 Gb, sem qualquer recurso a um cabo.</a:t>
            </a:r>
          </a:p>
          <a:p>
            <a:endParaRPr lang="en-US" dirty="0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6A00402C-94C4-4B11-BF0E-DF247D2A6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04" b="-1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00" name="Picture 4" descr="Notícias INOVFLOW">
            <a:extLst>
              <a:ext uri="{FF2B5EF4-FFF2-40B4-BE49-F238E27FC236}">
                <a16:creationId xmlns:a16="http://schemas.microsoft.com/office/drawing/2014/main" id="{8C0CE91B-B848-4F6C-A309-A876A22AE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r="12301" b="3"/>
          <a:stretch/>
        </p:blipFill>
        <p:spPr bwMode="auto"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04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45" name="Rectangle 71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What is Smart Home Automation Technology? - Wallflower">
            <a:extLst>
              <a:ext uri="{FF2B5EF4-FFF2-40B4-BE49-F238E27FC236}">
                <a16:creationId xmlns:a16="http://schemas.microsoft.com/office/drawing/2014/main" id="{AE600E1A-4935-4433-80BA-9E2531D56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" r="7287" b="1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1046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97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8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9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91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2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3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4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5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6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8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9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0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3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4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5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8DF2B4A-CB68-435F-95F5-78810993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pt-PT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7BBE01-047C-4D25-A675-99A9D15A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pt-PT" sz="2000" dirty="0"/>
              <a:t>A indústria das redes móveis e os governos em todo o mundo são os que desempenham um papel fundamental para criar novas oportunidades a esta evolução. </a:t>
            </a:r>
          </a:p>
          <a:p>
            <a:r>
              <a:rPr lang="pt-PT" sz="2000" dirty="0"/>
              <a:t>A combinação de inovações de rede, novo recurso de dispositivos dos principais desenvolvedores a nível mundial ajudará a pavimentar o caminho para o 5G e enriquecerá progressivamente a nossa experiência de usuário móvel durante essa era.</a:t>
            </a:r>
          </a:p>
          <a:p>
            <a:r>
              <a:rPr lang="pt-PT" sz="2000" dirty="0"/>
              <a:t>Acreditamos que a nossa pesquisa servirá de orientação para pesquisas futuras em comunicações sem fio 5G. </a:t>
            </a:r>
          </a:p>
        </p:txBody>
      </p:sp>
    </p:spTree>
    <p:extLst>
      <p:ext uri="{BB962C8B-B14F-4D97-AF65-F5344CB8AC3E}">
        <p14:creationId xmlns:p14="http://schemas.microsoft.com/office/powerpoint/2010/main" val="358853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DF2B4A-CB68-435F-95F5-78810993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24" y="1816101"/>
            <a:ext cx="2851417" cy="1478570"/>
          </a:xfrm>
        </p:spPr>
        <p:txBody>
          <a:bodyPr>
            <a:normAutofit/>
          </a:bodyPr>
          <a:lstStyle/>
          <a:p>
            <a:r>
              <a:rPr lang="pt-PT" sz="3200" dirty="0">
                <a:solidFill>
                  <a:srgbClr val="FFFFFF"/>
                </a:solidFill>
              </a:rPr>
              <a:t>2. Mobile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7BBE01-047C-4D25-A675-99A9D15A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51" y="3088816"/>
            <a:ext cx="2862444" cy="3957302"/>
          </a:xfrm>
        </p:spPr>
        <p:txBody>
          <a:bodyPr>
            <a:normAutofit/>
          </a:bodyPr>
          <a:lstStyle/>
          <a:p>
            <a:r>
              <a:rPr lang="pt-PT" sz="1400" dirty="0">
                <a:solidFill>
                  <a:srgbClr val="FFFFFF"/>
                </a:solidFill>
              </a:rPr>
              <a:t>2.1. 1G, 2G, 3G, 4G</a:t>
            </a:r>
          </a:p>
          <a:p>
            <a:pPr marL="0" indent="0">
              <a:buNone/>
            </a:pPr>
            <a:endParaRPr lang="pt-PT" sz="1400" dirty="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931018A3-381A-498A-B9FA-8A8A652E4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8501" y="643467"/>
            <a:ext cx="6510598" cy="556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49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8DF2B4A-CB68-435F-95F5-78810993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5" y="992188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 indent="-228600">
              <a:buSzPct val="125000"/>
            </a:pPr>
            <a:r>
              <a:rPr lang="en-US" sz="4400" dirty="0"/>
              <a:t>2.2. 5G</a:t>
            </a:r>
          </a:p>
        </p:txBody>
      </p:sp>
      <p:pic>
        <p:nvPicPr>
          <p:cNvPr id="5" name="Picture 2" descr="What is 5G? A helpful illustrated Q&amp;A (2020)">
            <a:extLst>
              <a:ext uri="{FF2B5EF4-FFF2-40B4-BE49-F238E27FC236}">
                <a16:creationId xmlns:a16="http://schemas.microsoft.com/office/drawing/2014/main" id="{C1FF34B2-8FC5-4F3F-8BBD-BA7460B5B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8862" y="930685"/>
            <a:ext cx="7114925" cy="4411253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D94CB558-BFC0-4106-B8FC-4F3F8EDE5AA4}"/>
              </a:ext>
            </a:extLst>
          </p:cNvPr>
          <p:cNvSpPr txBox="1">
            <a:spLocks/>
          </p:cNvSpPr>
          <p:nvPr/>
        </p:nvSpPr>
        <p:spPr>
          <a:xfrm>
            <a:off x="1282048" y="1252848"/>
            <a:ext cx="12550093" cy="5456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255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68ACACB-DD9E-4155-84BF-8E4D43DEC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8A7B0AF6-6256-4262-A76E-47B08EAB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8034A3B1-2FBE-4771-84C6-797415E99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m 3" descr="Uma imagem com pessoa, homem, sala, em pé&#10;&#10;Descrição gerada automaticamente">
            <a:extLst>
              <a:ext uri="{FF2B5EF4-FFF2-40B4-BE49-F238E27FC236}">
                <a16:creationId xmlns:a16="http://schemas.microsoft.com/office/drawing/2014/main" id="{E127FF70-4753-4795-B635-71770C0FE3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l="6936" r="10422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BF3AEE19-128A-4FF8-954B-A9724F42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80F57FCB-2163-4EF8-B6A7-023F6B877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7AB9C7F-4D09-4E13-BD9A-E5C14E37A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043B40A6-216C-4409-942A-16B414197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6F5ED6F5-BEC7-4798-943B-12105A5178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45C6ABB9-CB59-444A-9A14-96A037BC4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C5F74DA3-506A-4911-BADD-B5DADFA9C5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364BA096-7428-4C20-ABC8-CEBBC3E67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25CA3B41-F8C1-48AF-B4B0-83A0E662A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A2E4BFFC-0D72-4691-AC6F-6D446092C8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7E81AA48-AA02-4008-9B21-B1BB050424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08B8F28E-CB03-4B11-8575-F1AB3A12A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6F2B917E-B873-4E35-8D18-F116784B5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DA0EBFF7-C330-4AEE-806E-6A2D745425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2A66CF61-D72F-4E03-B74E-4BDD67D1CA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04DE5338-105A-4EB0-8FE2-D41DC2F98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C9A1C85F-5B5B-47FA-8C0C-66F75C274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75F79533-DD24-4E6A-83A1-9E21DF5651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376D6142-024F-4BD4-95B7-A6D05EF59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CD28FD54-698D-4BAD-92FC-289706745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47EFA16F-61E8-404C-840D-A8AE44F51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09E4A29B-6AEB-4F87-9189-F506B278A7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338E5AEE-F711-46EB-9890-E720C8B85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8DF2B4A-CB68-435F-95F5-78810993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28600" indent="-228600" algn="ctr">
              <a:buSzPct val="125000"/>
            </a:pPr>
            <a:r>
              <a:rPr lang="en-US" sz="4400" dirty="0"/>
              <a:t>2.2.2  Aplicações do 5G</a:t>
            </a:r>
          </a:p>
        </p:txBody>
      </p:sp>
    </p:spTree>
    <p:extLst>
      <p:ext uri="{BB962C8B-B14F-4D97-AF65-F5344CB8AC3E}">
        <p14:creationId xmlns:p14="http://schemas.microsoft.com/office/powerpoint/2010/main" val="355553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8DF2B4A-CB68-435F-95F5-78810993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199" y="1194816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3. Mobile Networks no Mundo Empresarial</a:t>
            </a: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01958E0A-0BC1-424F-9B41-D614FC13A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08D4C9-A2E4-4235-B8AD-A5B333278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99" y="815549"/>
            <a:ext cx="4814888" cy="51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7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2" name="Rectangle 71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ow To Fix &quot;Mobile Network Not Available&quot; error Android">
            <a:extLst>
              <a:ext uri="{FF2B5EF4-FFF2-40B4-BE49-F238E27FC236}">
                <a16:creationId xmlns:a16="http://schemas.microsoft.com/office/drawing/2014/main" id="{9549EA39-EA3B-41C7-A390-EAF329D7F8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5" r="18387" b="-1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76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97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8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9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91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2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3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4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5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6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87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8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9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90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81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2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3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4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5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86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8DF2B4A-CB68-435F-95F5-78810993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4. Existing Cellular Networks—Issues and Challenges</a:t>
            </a:r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7BBE01-047C-4D25-A675-99A9D15A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52134"/>
            <a:ext cx="9905999" cy="3454399"/>
          </a:xfrm>
        </p:spPr>
        <p:txBody>
          <a:bodyPr anchor="ctr">
            <a:normAutofit/>
          </a:bodyPr>
          <a:lstStyle/>
          <a:p>
            <a:r>
              <a:rPr lang="pt-PT" sz="2000"/>
              <a:t>Crescimento do Volume de Tráfego;</a:t>
            </a:r>
          </a:p>
          <a:p>
            <a:r>
              <a:rPr lang="pt-PT" sz="2000"/>
              <a:t>WiFi Offload pouco eficaz;</a:t>
            </a:r>
          </a:p>
          <a:p>
            <a:r>
              <a:rPr lang="pt-PT" sz="2000"/>
              <a:t>O tráfego Indoors;</a:t>
            </a:r>
          </a:p>
          <a:p>
            <a:r>
              <a:rPr lang="pt-PT" sz="2000"/>
              <a:t>As operadoras utilizam demasiadas tecnologias de redes;</a:t>
            </a:r>
          </a:p>
          <a:p>
            <a:r>
              <a:rPr lang="pt-PT" sz="2000"/>
              <a:t>Ainda muitas existem muitas falhas.</a:t>
            </a:r>
          </a:p>
        </p:txBody>
      </p:sp>
    </p:spTree>
    <p:extLst>
      <p:ext uri="{BB962C8B-B14F-4D97-AF65-F5344CB8AC3E}">
        <p14:creationId xmlns:p14="http://schemas.microsoft.com/office/powerpoint/2010/main" val="357465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F2B4A-CB68-435F-95F5-78810993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5. 5G ARCHITECTURE: A PARADIGM SHIFT (Mudança de paradigma)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C7BBE01-047C-4D25-A675-99A9D15A1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27" y="1777297"/>
            <a:ext cx="5416785" cy="3541714"/>
          </a:xfrm>
        </p:spPr>
        <p:txBody>
          <a:bodyPr anchor="ctr">
            <a:normAutofit/>
          </a:bodyPr>
          <a:lstStyle/>
          <a:p>
            <a:r>
              <a:rPr lang="pt-PT" dirty="0"/>
              <a:t>5.1 Introdução ao Tema “</a:t>
            </a:r>
            <a:r>
              <a:rPr lang="pt-PT" dirty="0" err="1"/>
              <a:t>Issues</a:t>
            </a:r>
            <a:r>
              <a:rPr lang="pt-PT" dirty="0"/>
              <a:t> </a:t>
            </a:r>
            <a:r>
              <a:rPr lang="pt-PT" dirty="0" err="1"/>
              <a:t>Facing</a:t>
            </a:r>
            <a:r>
              <a:rPr lang="pt-PT" dirty="0"/>
              <a:t> </a:t>
            </a:r>
            <a:r>
              <a:rPr lang="pt-PT" dirty="0" err="1"/>
              <a:t>Cellular</a:t>
            </a:r>
            <a:r>
              <a:rPr lang="pt-PT" dirty="0"/>
              <a:t> Networks”</a:t>
            </a:r>
          </a:p>
          <a:p>
            <a:pPr marL="0" indent="0">
              <a:buNone/>
            </a:pPr>
            <a:endParaRPr lang="pt-PT" dirty="0"/>
          </a:p>
          <a:p>
            <a:r>
              <a:rPr lang="en-US" dirty="0"/>
              <a:t>5.2 Centralized Architecture—Cloud RAN</a:t>
            </a:r>
            <a:endParaRPr lang="pt-PT" dirty="0"/>
          </a:p>
        </p:txBody>
      </p:sp>
      <p:pic>
        <p:nvPicPr>
          <p:cNvPr id="3074" name="Picture 2" descr="EMF - 5G Explained - How 5G Works">
            <a:extLst>
              <a:ext uri="{FF2B5EF4-FFF2-40B4-BE49-F238E27FC236}">
                <a16:creationId xmlns:a16="http://schemas.microsoft.com/office/drawing/2014/main" id="{94C42CCC-6961-460D-B9C5-F8A0F437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260" y="2097088"/>
            <a:ext cx="6227176" cy="424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75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775AF3B-5284-4B97-9BB7-55C6FB36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F1F7ED-DA39-478F-85DA-317DE0894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DAE5903-52E8-4F25-8473-93EF4837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6" name="Rectangle 5">
                <a:extLst>
                  <a:ext uri="{FF2B5EF4-FFF2-40B4-BE49-F238E27FC236}">
                    <a16:creationId xmlns:a16="http://schemas.microsoft.com/office/drawing/2014/main" id="{894835C1-32DE-4571-AD10-28D58CB8C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6">
                <a:extLst>
                  <a:ext uri="{FF2B5EF4-FFF2-40B4-BE49-F238E27FC236}">
                    <a16:creationId xmlns:a16="http://schemas.microsoft.com/office/drawing/2014/main" id="{097A5B92-0B48-4251-9764-D34DF8892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E222BF19-57E7-43F3-A2B9-2398BEF96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8">
                <a:extLst>
                  <a:ext uri="{FF2B5EF4-FFF2-40B4-BE49-F238E27FC236}">
                    <a16:creationId xmlns:a16="http://schemas.microsoft.com/office/drawing/2014/main" id="{60C8836E-B7D9-48A9-8FD9-4CC52AF44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9">
                <a:extLst>
                  <a:ext uri="{FF2B5EF4-FFF2-40B4-BE49-F238E27FC236}">
                    <a16:creationId xmlns:a16="http://schemas.microsoft.com/office/drawing/2014/main" id="{8504740E-456D-4FB9-9520-4317CCFA71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1563A7B4-B1D5-4F93-AFF9-2EB78655FC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1">
                <a:extLst>
                  <a:ext uri="{FF2B5EF4-FFF2-40B4-BE49-F238E27FC236}">
                    <a16:creationId xmlns:a16="http://schemas.microsoft.com/office/drawing/2014/main" id="{D139ED24-FA37-4470-8B42-D0D00EDE1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12">
                <a:extLst>
                  <a:ext uri="{FF2B5EF4-FFF2-40B4-BE49-F238E27FC236}">
                    <a16:creationId xmlns:a16="http://schemas.microsoft.com/office/drawing/2014/main" id="{48825AA7-BB26-45C2-93A2-1AD8D9A232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13">
                <a:extLst>
                  <a:ext uri="{FF2B5EF4-FFF2-40B4-BE49-F238E27FC236}">
                    <a16:creationId xmlns:a16="http://schemas.microsoft.com/office/drawing/2014/main" id="{A98D0B91-D4E4-402D-8234-E96987219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4">
                <a:extLst>
                  <a:ext uri="{FF2B5EF4-FFF2-40B4-BE49-F238E27FC236}">
                    <a16:creationId xmlns:a16="http://schemas.microsoft.com/office/drawing/2014/main" id="{94F1DB97-3769-4DA5-9F45-47132C312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5">
                <a:extLst>
                  <a:ext uri="{FF2B5EF4-FFF2-40B4-BE49-F238E27FC236}">
                    <a16:creationId xmlns:a16="http://schemas.microsoft.com/office/drawing/2014/main" id="{A9BC86E2-B185-4D80-81B5-A8D387E67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Line 16">
                <a:extLst>
                  <a:ext uri="{FF2B5EF4-FFF2-40B4-BE49-F238E27FC236}">
                    <a16:creationId xmlns:a16="http://schemas.microsoft.com/office/drawing/2014/main" id="{FA773F49-8CD0-46DC-B986-F2DB57BD7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8" name="Freeform 17">
                <a:extLst>
                  <a:ext uri="{FF2B5EF4-FFF2-40B4-BE49-F238E27FC236}">
                    <a16:creationId xmlns:a16="http://schemas.microsoft.com/office/drawing/2014/main" id="{8C55A009-3401-4888-93C7-4ED51CBC64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8">
                <a:extLst>
                  <a:ext uri="{FF2B5EF4-FFF2-40B4-BE49-F238E27FC236}">
                    <a16:creationId xmlns:a16="http://schemas.microsoft.com/office/drawing/2014/main" id="{10B44829-5BB5-48C5-8492-699971FE7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9">
                <a:extLst>
                  <a:ext uri="{FF2B5EF4-FFF2-40B4-BE49-F238E27FC236}">
                    <a16:creationId xmlns:a16="http://schemas.microsoft.com/office/drawing/2014/main" id="{30C1F9A0-4FA6-4F6F-B2D0-A1BBA41D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0">
                <a:extLst>
                  <a:ext uri="{FF2B5EF4-FFF2-40B4-BE49-F238E27FC236}">
                    <a16:creationId xmlns:a16="http://schemas.microsoft.com/office/drawing/2014/main" id="{01BF274F-C7B8-44B4-A183-307D8619D2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Rectangle 21">
                <a:extLst>
                  <a:ext uri="{FF2B5EF4-FFF2-40B4-BE49-F238E27FC236}">
                    <a16:creationId xmlns:a16="http://schemas.microsoft.com/office/drawing/2014/main" id="{037E8930-0F22-4558-9432-F18953E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2">
                <a:extLst>
                  <a:ext uri="{FF2B5EF4-FFF2-40B4-BE49-F238E27FC236}">
                    <a16:creationId xmlns:a16="http://schemas.microsoft.com/office/drawing/2014/main" id="{9AFC3429-FF29-47FF-A4A8-317A979DB9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3">
                <a:extLst>
                  <a:ext uri="{FF2B5EF4-FFF2-40B4-BE49-F238E27FC236}">
                    <a16:creationId xmlns:a16="http://schemas.microsoft.com/office/drawing/2014/main" id="{91D48543-2C05-4768-80B1-ECA6F88508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4">
                <a:extLst>
                  <a:ext uri="{FF2B5EF4-FFF2-40B4-BE49-F238E27FC236}">
                    <a16:creationId xmlns:a16="http://schemas.microsoft.com/office/drawing/2014/main" id="{3AC527CC-154C-4370-A25B-74AC5B4A6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5">
                <a:extLst>
                  <a:ext uri="{FF2B5EF4-FFF2-40B4-BE49-F238E27FC236}">
                    <a16:creationId xmlns:a16="http://schemas.microsoft.com/office/drawing/2014/main" id="{798B18F5-51C9-4E50-95C5-A850EF539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6">
                <a:extLst>
                  <a:ext uri="{FF2B5EF4-FFF2-40B4-BE49-F238E27FC236}">
                    <a16:creationId xmlns:a16="http://schemas.microsoft.com/office/drawing/2014/main" id="{15B4CF27-638C-4979-B0FD-6263E1307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7">
                <a:extLst>
                  <a:ext uri="{FF2B5EF4-FFF2-40B4-BE49-F238E27FC236}">
                    <a16:creationId xmlns:a16="http://schemas.microsoft.com/office/drawing/2014/main" id="{236C6A22-48A2-4442-B82D-30DB498272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8">
                <a:extLst>
                  <a:ext uri="{FF2B5EF4-FFF2-40B4-BE49-F238E27FC236}">
                    <a16:creationId xmlns:a16="http://schemas.microsoft.com/office/drawing/2014/main" id="{1BB7BCE1-0D99-412E-ABA6-81412638E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9">
                <a:extLst>
                  <a:ext uri="{FF2B5EF4-FFF2-40B4-BE49-F238E27FC236}">
                    <a16:creationId xmlns:a16="http://schemas.microsoft.com/office/drawing/2014/main" id="{C20E57E0-0912-44F2-93DA-75E4D13F3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0">
                <a:extLst>
                  <a:ext uri="{FF2B5EF4-FFF2-40B4-BE49-F238E27FC236}">
                    <a16:creationId xmlns:a16="http://schemas.microsoft.com/office/drawing/2014/main" id="{DF059390-54ED-44F4-983F-92FF36AD9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1">
                <a:extLst>
                  <a:ext uri="{FF2B5EF4-FFF2-40B4-BE49-F238E27FC236}">
                    <a16:creationId xmlns:a16="http://schemas.microsoft.com/office/drawing/2014/main" id="{42D5E9ED-595D-443D-8CDC-D8FCD4021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31" name="Group 74">
              <a:extLst>
                <a:ext uri="{FF2B5EF4-FFF2-40B4-BE49-F238E27FC236}">
                  <a16:creationId xmlns:a16="http://schemas.microsoft.com/office/drawing/2014/main" id="{DB14A457-C54A-4F1E-91FB-0FEE49877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6" name="Freeform 32">
                <a:extLst>
                  <a:ext uri="{FF2B5EF4-FFF2-40B4-BE49-F238E27FC236}">
                    <a16:creationId xmlns:a16="http://schemas.microsoft.com/office/drawing/2014/main" id="{791F3E2E-D393-464E-84B4-9B30D071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3">
                <a:extLst>
                  <a:ext uri="{FF2B5EF4-FFF2-40B4-BE49-F238E27FC236}">
                    <a16:creationId xmlns:a16="http://schemas.microsoft.com/office/drawing/2014/main" id="{EBEEAD6F-6425-4F85-A8A8-4FF19A909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8AACA44E-9D6C-4708-8D61-D767B6620B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5">
                <a:extLst>
                  <a:ext uri="{FF2B5EF4-FFF2-40B4-BE49-F238E27FC236}">
                    <a16:creationId xmlns:a16="http://schemas.microsoft.com/office/drawing/2014/main" id="{B6E3525F-9937-463E-872C-8EB7C62D1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36">
                <a:extLst>
                  <a:ext uri="{FF2B5EF4-FFF2-40B4-BE49-F238E27FC236}">
                    <a16:creationId xmlns:a16="http://schemas.microsoft.com/office/drawing/2014/main" id="{BE829B0B-C602-40F1-81D1-A55332343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92660531-24B5-4B97-A4A2-64686E235D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6242D0CE-6FFD-4D17-AC26-BD3E48119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61631F37-AF37-4DB9-8D98-A08586C766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2A2597FF-2F22-40BB-A7B3-19C4DFCFF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Rectangle 41">
                <a:extLst>
                  <a:ext uri="{FF2B5EF4-FFF2-40B4-BE49-F238E27FC236}">
                    <a16:creationId xmlns:a16="http://schemas.microsoft.com/office/drawing/2014/main" id="{DCC8773C-0113-4046-B222-C8F4080AF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14" name="Picture 2">
            <a:extLst>
              <a:ext uri="{FF2B5EF4-FFF2-40B4-BE49-F238E27FC236}">
                <a16:creationId xmlns:a16="http://schemas.microsoft.com/office/drawing/2014/main" id="{1B17CCE2-CEEF-40CA-8C4D-0DC2DCA78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C45712-D87B-4315-A689-B489BAEFE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Tecnica “mIMO”</a:t>
            </a:r>
          </a:p>
        </p:txBody>
      </p:sp>
      <p:sp useBgFill="1">
        <p:nvSpPr>
          <p:cNvPr id="116" name="Round Diagonal Corner Rectangle 9">
            <a:extLst>
              <a:ext uri="{FF2B5EF4-FFF2-40B4-BE49-F238E27FC236}">
                <a16:creationId xmlns:a16="http://schemas.microsoft.com/office/drawing/2014/main" id="{66D4F5BA-1D71-49B2-8A7F-6B4EB94D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IMO Radio Technology - CableFree">
            <a:extLst>
              <a:ext uri="{FF2B5EF4-FFF2-40B4-BE49-F238E27FC236}">
                <a16:creationId xmlns:a16="http://schemas.microsoft.com/office/drawing/2014/main" id="{82384204-CA0C-4C09-BFB9-67401AAC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988" y="2129005"/>
            <a:ext cx="4635583" cy="26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84D1548-8E6E-4FB1-AEBE-FA73863A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r>
              <a:rPr lang="pt-PT">
                <a:solidFill>
                  <a:srgbClr val="FFFFFF"/>
                </a:solidFill>
              </a:rPr>
              <a:t>Multiplicão a capacidade de transmissão utilizando múltiplas antenas de transmissão e receção explorando a propagação multicaminho.</a:t>
            </a:r>
          </a:p>
          <a:p>
            <a:r>
              <a:rPr lang="pt-PT">
                <a:solidFill>
                  <a:srgbClr val="FFFFFF"/>
                </a:solidFill>
              </a:rPr>
              <a:t>Exemplos: L</a:t>
            </a:r>
            <a:r>
              <a:rPr lang="en-US">
                <a:solidFill>
                  <a:srgbClr val="FFFFFF"/>
                </a:solidFill>
              </a:rPr>
              <a:t>TE (</a:t>
            </a:r>
            <a:r>
              <a:rPr lang="en-US" i="1">
                <a:solidFill>
                  <a:srgbClr val="FFFFFF"/>
                </a:solidFill>
              </a:rPr>
              <a:t>Long Term Evolution</a:t>
            </a:r>
            <a:r>
              <a:rPr lang="en-US">
                <a:solidFill>
                  <a:srgbClr val="FFFFFF"/>
                </a:solidFill>
              </a:rPr>
              <a:t>), WiMax, HSPDA, e 802.11n(WiFi).</a:t>
            </a:r>
            <a:endParaRPr lang="pt-P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0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403</Words>
  <Application>Microsoft Office PowerPoint</Application>
  <PresentationFormat>Ecrã Panorâmico</PresentationFormat>
  <Paragraphs>48</Paragraphs>
  <Slides>22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22</vt:i4>
      </vt:variant>
    </vt:vector>
  </HeadingPairs>
  <TitlesOfParts>
    <vt:vector size="25" baseType="lpstr">
      <vt:lpstr>Arial</vt:lpstr>
      <vt:lpstr>Tw Cen MT</vt:lpstr>
      <vt:lpstr>Circuito</vt:lpstr>
      <vt:lpstr>Mobile Networks: From 4G to 5G</vt:lpstr>
      <vt:lpstr>1. Introdução</vt:lpstr>
      <vt:lpstr>2. Mobile Networks</vt:lpstr>
      <vt:lpstr>2.2. 5G</vt:lpstr>
      <vt:lpstr>2.2.2  Aplicações do 5G</vt:lpstr>
      <vt:lpstr>3. Mobile Networks no Mundo Empresarial</vt:lpstr>
      <vt:lpstr>4. Existing Cellular Networks—Issues and Challenges</vt:lpstr>
      <vt:lpstr>5. 5G ARCHITECTURE: A PARADIGM SHIFT (Mudança de paradigma)</vt:lpstr>
      <vt:lpstr>Tecnica “mIMO”</vt:lpstr>
      <vt:lpstr>Vantagens da Cloud RAN</vt:lpstr>
      <vt:lpstr>Ran Destribuída</vt:lpstr>
      <vt:lpstr>Apresentação do PowerPoint</vt:lpstr>
      <vt:lpstr>Apresentação do PowerPoint</vt:lpstr>
      <vt:lpstr>Como funciona Uma ran Distribuída?</vt:lpstr>
      <vt:lpstr>Apresentação do PowerPoint</vt:lpstr>
      <vt:lpstr>Centralized Architecture—Cloud RAN</vt:lpstr>
      <vt:lpstr>Centralized Architecture—Cloud RAN</vt:lpstr>
      <vt:lpstr>Centralized Architecture—Cloud RAN</vt:lpstr>
      <vt:lpstr>Centralized Architecture—Cloud RAN</vt:lpstr>
      <vt:lpstr>Centralized Architecture—Cloud RAN</vt:lpstr>
      <vt:lpstr>6. 5g em Portugal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Networks: From 4G to 5G</dc:title>
  <dc:creator>Pedro Gomes</dc:creator>
  <cp:lastModifiedBy>Pedro Gomes</cp:lastModifiedBy>
  <cp:revision>1</cp:revision>
  <dcterms:created xsi:type="dcterms:W3CDTF">2020-10-22T10:55:15Z</dcterms:created>
  <dcterms:modified xsi:type="dcterms:W3CDTF">2020-10-22T10:57:48Z</dcterms:modified>
</cp:coreProperties>
</file>